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tmp" ContentType="image/png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6" r:id="rId1"/>
    <p:sldMasterId id="2147483738" r:id="rId2"/>
  </p:sldMasterIdLst>
  <p:notesMasterIdLst>
    <p:notesMasterId r:id="rId21"/>
  </p:notesMasterIdLst>
  <p:handoutMasterIdLst>
    <p:handoutMasterId r:id="rId22"/>
  </p:handoutMasterIdLst>
  <p:sldIdLst>
    <p:sldId id="380" r:id="rId3"/>
    <p:sldId id="357" r:id="rId4"/>
    <p:sldId id="341" r:id="rId5"/>
    <p:sldId id="342" r:id="rId6"/>
    <p:sldId id="339" r:id="rId7"/>
    <p:sldId id="343" r:id="rId8"/>
    <p:sldId id="370" r:id="rId9"/>
    <p:sldId id="371" r:id="rId10"/>
    <p:sldId id="378" r:id="rId11"/>
    <p:sldId id="372" r:id="rId12"/>
    <p:sldId id="373" r:id="rId13"/>
    <p:sldId id="374" r:id="rId14"/>
    <p:sldId id="375" r:id="rId15"/>
    <p:sldId id="376" r:id="rId16"/>
    <p:sldId id="377" r:id="rId17"/>
    <p:sldId id="379" r:id="rId18"/>
    <p:sldId id="381" r:id="rId19"/>
    <p:sldId id="355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681"/>
    <p:restoredTop sz="96240" autoAdjust="0"/>
  </p:normalViewPr>
  <p:slideViewPr>
    <p:cSldViewPr snapToGrid="0" snapToObjects="1">
      <p:cViewPr>
        <p:scale>
          <a:sx n="95" d="100"/>
          <a:sy n="95" d="100"/>
        </p:scale>
        <p:origin x="904" y="6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8" d="100"/>
        <a:sy n="158" d="100"/>
      </p:scale>
      <p:origin x="0" y="272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0FA3B4-5499-9244-86B5-B0871A9DDD84}" type="datetimeFigureOut">
              <a:rPr lang="en-US" smtClean="0"/>
              <a:t>9/5/17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FB77E-72D5-284D-AE7A-D8D155D76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1038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EFF1E-85A1-6640-AFB9-C38833E80A84}" type="datetimeFigureOut">
              <a:rPr lang="en-US" smtClean="0"/>
              <a:t>9/5/17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67457-1E83-1040-AFF7-8D09C473D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1842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16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8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67457-1E83-1040-AFF7-8D09C473DBD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465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3553" y="471740"/>
            <a:ext cx="4857665" cy="2001435"/>
          </a:xfrm>
          <a:ln>
            <a:noFill/>
          </a:ln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4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INTERMEDIATE PROGRAMMING LESSON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8051" y="3452894"/>
            <a:ext cx="6004883" cy="401411"/>
          </a:xfrm>
        </p:spPr>
        <p:txBody>
          <a:bodyPr lIns="91440" rIns="9144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EFE6F-06D6-014F-9326-02E019C5AF81}" type="datetime1">
              <a:rPr lang="en-US" smtClean="0"/>
              <a:t>9/5/17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9/05/2017)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854305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4315"/>
            <a:ext cx="4487333" cy="923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4487333" y="6334315"/>
            <a:ext cx="4656667" cy="9238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Picture 14" descr="EV3Lessons.com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605" y="409394"/>
            <a:ext cx="3487140" cy="129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07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5257-DFAC-A344-A119-3DFAEE562BD7}" type="datetime1">
              <a:rPr lang="en-US" smtClean="0"/>
              <a:t>9/5/17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9/05/2017)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329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08125-6133-0244-B3F1-59B73BCFE721}" type="datetime1">
              <a:rPr lang="en-US" smtClean="0"/>
              <a:t>9/5/17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9/05/2017)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0321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6279" y="154094"/>
            <a:ext cx="3853207" cy="1870649"/>
          </a:xfrm>
          <a:ln>
            <a:noFill/>
          </a:ln>
        </p:spPr>
        <p:txBody>
          <a:bodyPr anchor="ctr">
            <a:normAutofit/>
          </a:bodyPr>
          <a:lstStyle>
            <a:lvl1pPr algn="l">
              <a:lnSpc>
                <a:spcPct val="85000"/>
              </a:lnSpc>
              <a:defRPr sz="4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INTERMEDIATE PROGRAMMING LESSON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8051" y="3452894"/>
            <a:ext cx="6004883" cy="401411"/>
          </a:xfrm>
        </p:spPr>
        <p:txBody>
          <a:bodyPr lIns="91440" rIns="9144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B4B0-7101-D74D-95B5-C85F3F1F25D1}" type="datetime1">
              <a:rPr lang="en-US" smtClean="0"/>
              <a:t>9/5/17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9/05/2017)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854305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6334315"/>
            <a:ext cx="4487333" cy="923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487333" y="6334315"/>
            <a:ext cx="4656667" cy="9238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7"/>
          <p:cNvSpPr txBox="1"/>
          <p:nvPr/>
        </p:nvSpPr>
        <p:spPr>
          <a:xfrm>
            <a:off x="2363695" y="3959525"/>
            <a:ext cx="4373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By</a:t>
            </a:r>
            <a:r>
              <a:rPr lang="en-US" baseline="0" dirty="0">
                <a:latin typeface="+mj-lt"/>
              </a:rPr>
              <a:t> Sanjay and Arvind Seshan</a:t>
            </a:r>
            <a:endParaRPr lang="en-US" dirty="0">
              <a:latin typeface="+mj-lt"/>
            </a:endParaRPr>
          </a:p>
        </p:txBody>
      </p:sp>
      <p:pic>
        <p:nvPicPr>
          <p:cNvPr id="1026" name="Picture 2" descr="EV3Lesson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687" y="139554"/>
            <a:ext cx="5075507" cy="188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 userDrawn="1"/>
        </p:nvSpPr>
        <p:spPr>
          <a:xfrm>
            <a:off x="0" y="6334315"/>
            <a:ext cx="4487333" cy="923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 userDrawn="1"/>
        </p:nvSpPr>
        <p:spPr>
          <a:xfrm>
            <a:off x="4487333" y="6334315"/>
            <a:ext cx="4656667" cy="9238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151621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64D64-679F-F745-8E9C-59CE5C24179A}" type="datetime1">
              <a:rPr lang="en-US" smtClean="0"/>
              <a:t>9/5/17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9/05/2017)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7317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D7869-B79B-E442-B7D7-C5B0BF419116}" type="datetime1">
              <a:rPr lang="en-US" smtClean="0"/>
              <a:t>9/5/17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9/05/2017)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201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F4FAC-CCA5-8C4E-9BA3-973592979676}" type="datetime1">
              <a:rPr lang="en-US" smtClean="0"/>
              <a:t>9/5/17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9/05/2017)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0612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7E284-DD74-1B44-AC28-56136AC70674}" type="datetime1">
              <a:rPr lang="en-US" smtClean="0"/>
              <a:t>9/5/17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9/05/2017)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021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3DDE1-844A-2A41-84E2-D75D06D321BA}" type="datetime1">
              <a:rPr lang="en-US" smtClean="0"/>
              <a:t>9/5/17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9/05/2017)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7248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92C11-7C7C-1441-99E8-CB10B9B143A6}" type="datetime1">
              <a:rPr lang="en-US" smtClean="0"/>
              <a:t>9/5/17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sk-SK" smtClean="0"/>
              <a:t>© 2015 EV3Lessons.com (Last Edit 9/05/2017)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7284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D91CA766-0EC0-A44E-8E00-F949585323CC}" type="datetime1">
              <a:rPr lang="en-US" smtClean="0"/>
              <a:t>9/5/17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sk-SK" smtClean="0"/>
              <a:t>© 2015 EV3Lessons.com (Last Edit 9/05/2017)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504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3E3FE-685F-8047-B4E6-7DA83BD89C95}" type="datetime1">
              <a:rPr lang="en-US" smtClean="0"/>
              <a:t>9/5/17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9/05/2017)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4026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A2046-2DE6-7549-825C-D78446F67F99}" type="datetime1">
              <a:rPr lang="en-US" smtClean="0"/>
              <a:t>9/5/17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9/05/2017)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9448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9645-BFA4-0243-AF42-D47856CDB5A5}" type="datetime1">
              <a:rPr lang="en-US" smtClean="0"/>
              <a:t>9/5/17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9/05/2017)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1167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B167-54FB-604F-A082-C944D3A071A6}" type="datetime1">
              <a:rPr lang="en-US" smtClean="0"/>
              <a:t>9/5/17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9/05/2017)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011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E6769-79D3-4349-81A7-ADFA05FFCE95}" type="datetime1">
              <a:rPr lang="en-US" smtClean="0"/>
              <a:t>9/5/17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9/05/2017)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67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761AC-8126-F94B-8A6C-438D2B66B68B}" type="datetime1">
              <a:rPr lang="en-US" smtClean="0"/>
              <a:t>9/5/17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9/05/2017)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581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3AF90-808B-6D4C-A8CA-535F6080B691}" type="datetime1">
              <a:rPr lang="en-US" smtClean="0"/>
              <a:t>9/5/17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9/05/2017)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96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82CF6-76D9-1D46-8218-C84152F5B094}" type="datetime1">
              <a:rPr lang="en-US" smtClean="0"/>
              <a:t>9/5/17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9/05/2017)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038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B75EE-9CCE-DB42-8D82-632122905CBA}" type="datetime1">
              <a:rPr lang="en-US" smtClean="0"/>
              <a:t>9/5/17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sk-SK" smtClean="0"/>
              <a:t>© 2015 EV3Lessons.com (Last Edit 9/05/2017)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562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A856E9A7-4558-2842-888C-9DFE09646C36}" type="datetime1">
              <a:rPr lang="en-US" smtClean="0"/>
              <a:t>9/5/17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sk-SK" smtClean="0"/>
              <a:t>© 2015 EV3Lessons.com (Last Edit 9/05/2017)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008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E8348-1B7E-C940-9D6A-B0EBBDBC6728}" type="datetime1">
              <a:rPr lang="en-US" smtClean="0"/>
              <a:t>9/5/17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9/05/2017)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6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4487333" cy="923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7874" y="287088"/>
            <a:ext cx="8596812" cy="874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874" y="1505616"/>
            <a:ext cx="8596811" cy="46545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14B3D3E-AB24-A14C-8659-E34F9A4C25E5}" type="datetime1">
              <a:rPr lang="en-US" smtClean="0"/>
              <a:t>9/5/17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sk-SK" smtClean="0"/>
              <a:t>© 2015 EV3Lessons.com (Last Edit 9/05/2017)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27874" y="1335314"/>
            <a:ext cx="8596811" cy="1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4487333" y="6334315"/>
            <a:ext cx="4656667" cy="9238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51944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4487333" cy="923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7874" y="287088"/>
            <a:ext cx="8596812" cy="874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874" y="1505616"/>
            <a:ext cx="8596811" cy="46545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897C105-60BA-1C47-93E5-CA10D1C09E58}" type="datetime1">
              <a:rPr lang="en-US" smtClean="0"/>
              <a:t>9/5/17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sk-SK" smtClean="0"/>
              <a:t>© 2015 EV3Lessons.com (Last Edit 9/05/2017)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27874" y="1335314"/>
            <a:ext cx="8596811" cy="1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487333" y="6334315"/>
            <a:ext cx="4656667" cy="9238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>
            <a:off x="4487333" y="6334315"/>
            <a:ext cx="4656667" cy="9238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85886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Relationship Id="rId3" Type="http://schemas.openxmlformats.org/officeDocument/2006/relationships/image" Target="../media/image2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Relationship Id="rId3" Type="http://schemas.openxmlformats.org/officeDocument/2006/relationships/image" Target="../media/image2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tiff"/><Relationship Id="rId3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tm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INTERMEDIATE PROGRAMMING LESSON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7572" y="3346315"/>
            <a:ext cx="6180083" cy="507990"/>
          </a:xfrm>
        </p:spPr>
        <p:txBody>
          <a:bodyPr>
            <a:normAutofit/>
          </a:bodyPr>
          <a:lstStyle/>
          <a:p>
            <a:r>
              <a:rPr lang="en-US" dirty="0"/>
              <a:t>Introduction to MY BLOCKs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" t="17619" r="3095" b="25000"/>
          <a:stretch/>
        </p:blipFill>
        <p:spPr>
          <a:xfrm>
            <a:off x="3711108" y="4592409"/>
            <a:ext cx="1700816" cy="105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7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043" y="3728907"/>
            <a:ext cx="2858461" cy="25972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3: Add Inputs/Outputs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779240" cy="4373563"/>
          </a:xfrm>
        </p:spPr>
        <p:txBody>
          <a:bodyPr>
            <a:normAutofit/>
          </a:bodyPr>
          <a:lstStyle/>
          <a:p>
            <a:r>
              <a:rPr lang="en-US" b="0" dirty="0">
                <a:solidFill>
                  <a:srgbClr val="00B050"/>
                </a:solidFill>
              </a:rPr>
              <a:t>A. We need to add two inputs and one output so we will click the + button three times</a:t>
            </a:r>
          </a:p>
          <a:p>
            <a:pPr marL="457200" indent="-457200">
              <a:buFont typeface="+mj-lt"/>
              <a:buAutoNum type="arabicPeriod"/>
            </a:pPr>
            <a:endParaRPr lang="en-US" b="0" dirty="0"/>
          </a:p>
          <a:p>
            <a:pPr marL="457200" indent="-457200">
              <a:buFont typeface="+mj-lt"/>
              <a:buAutoNum type="arabicPeriod"/>
            </a:pPr>
            <a:endParaRPr lang="en-US" b="0" dirty="0"/>
          </a:p>
          <a:p>
            <a:r>
              <a:rPr lang="en-US" b="0" dirty="0">
                <a:solidFill>
                  <a:srgbClr val="7030A0"/>
                </a:solidFill>
              </a:rPr>
              <a:t>B. Go back to the first parameter</a:t>
            </a:r>
          </a:p>
          <a:p>
            <a:pPr marL="457200" indent="-457200">
              <a:buFont typeface="+mj-lt"/>
              <a:buAutoNum type="arabicPeriod"/>
            </a:pPr>
            <a:endParaRPr lang="en-US" b="0" dirty="0"/>
          </a:p>
          <a:p>
            <a:r>
              <a:rPr lang="en-US" b="0" dirty="0">
                <a:solidFill>
                  <a:srgbClr val="00B0F0"/>
                </a:solidFill>
              </a:rPr>
              <a:t>C. Go to Parameter Setup</a:t>
            </a:r>
          </a:p>
          <a:p>
            <a:endParaRPr lang="en-US" b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9/05/2017)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2879" t="22087" r="18521" b="21365"/>
          <a:stretch/>
        </p:blipFill>
        <p:spPr>
          <a:xfrm>
            <a:off x="4877664" y="1342000"/>
            <a:ext cx="2646840" cy="237340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477458" y="4857226"/>
            <a:ext cx="1299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Move Rotations and output Ultrasonic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332541" y="2305336"/>
            <a:ext cx="1299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Move Rotations and output Ultrasonic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68191" y="1710402"/>
            <a:ext cx="186122" cy="326168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825025" y="3978561"/>
            <a:ext cx="207894" cy="576943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211056" y="4979561"/>
            <a:ext cx="716104" cy="216219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533131" y="1535470"/>
            <a:ext cx="31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</a:t>
            </a:r>
          </a:p>
        </p:txBody>
      </p:sp>
      <p:sp>
        <p:nvSpPr>
          <p:cNvPr id="24" name="TextBox 23"/>
          <p:cNvSpPr txBox="1"/>
          <p:nvPr/>
        </p:nvSpPr>
        <p:spPr>
          <a:xfrm flipH="1">
            <a:off x="5348541" y="4082366"/>
            <a:ext cx="293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B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906140" y="4732317"/>
            <a:ext cx="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894934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Setup Parameter for Power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9/05/2017)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787" y="1362094"/>
            <a:ext cx="5589496" cy="497567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13250" y="4423664"/>
            <a:ext cx="2449585" cy="1476462"/>
          </a:xfrm>
          <a:prstGeom prst="rect">
            <a:avLst/>
          </a:prstGeom>
          <a:noFill/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7863" y="4523967"/>
            <a:ext cx="1673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B. Select Input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7863" y="4162318"/>
            <a:ext cx="1818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A. Pick a Name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863" y="5247265"/>
            <a:ext cx="2986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D. Choose a default value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30695" y="3277039"/>
            <a:ext cx="233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Move Rotations and output Ultrasonic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287486" y="5958011"/>
            <a:ext cx="4038599" cy="20829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Set min &amp; </a:t>
            </a:r>
            <a:r>
              <a:rPr lang="en-US" sz="1200"/>
              <a:t>max values (only </a:t>
            </a:r>
            <a:r>
              <a:rPr lang="en-US" sz="1200" dirty="0"/>
              <a:t>available with slider)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7863" y="4885616"/>
            <a:ext cx="280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C. Power is a Number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7863" y="5608914"/>
            <a:ext cx="2986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E. Choose button Style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109128" y="4105517"/>
            <a:ext cx="316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</a:t>
            </a:r>
          </a:p>
        </p:txBody>
      </p:sp>
      <p:sp>
        <p:nvSpPr>
          <p:cNvPr id="27" name="TextBox 26"/>
          <p:cNvSpPr txBox="1"/>
          <p:nvPr/>
        </p:nvSpPr>
        <p:spPr>
          <a:xfrm flipH="1">
            <a:off x="3093572" y="4470204"/>
            <a:ext cx="29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B</a:t>
            </a:r>
          </a:p>
        </p:txBody>
      </p:sp>
      <p:sp>
        <p:nvSpPr>
          <p:cNvPr id="28" name="TextBox 27"/>
          <p:cNvSpPr txBox="1"/>
          <p:nvPr/>
        </p:nvSpPr>
        <p:spPr>
          <a:xfrm flipH="1">
            <a:off x="3093572" y="4800306"/>
            <a:ext cx="29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C</a:t>
            </a:r>
          </a:p>
        </p:txBody>
      </p:sp>
      <p:sp>
        <p:nvSpPr>
          <p:cNvPr id="29" name="TextBox 28"/>
          <p:cNvSpPr txBox="1"/>
          <p:nvPr/>
        </p:nvSpPr>
        <p:spPr>
          <a:xfrm flipH="1">
            <a:off x="3104454" y="5126877"/>
            <a:ext cx="29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D</a:t>
            </a:r>
          </a:p>
        </p:txBody>
      </p:sp>
      <p:sp>
        <p:nvSpPr>
          <p:cNvPr id="30" name="TextBox 29"/>
          <p:cNvSpPr txBox="1"/>
          <p:nvPr/>
        </p:nvSpPr>
        <p:spPr>
          <a:xfrm flipH="1">
            <a:off x="6783826" y="4080177"/>
            <a:ext cx="29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373050" y="1777809"/>
            <a:ext cx="320779" cy="834740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185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256" y="1197809"/>
            <a:ext cx="5591175" cy="5076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Step 5: Setup Parameter for Rotation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9/05/2017)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12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59686" y="4080225"/>
            <a:ext cx="2604064" cy="1728654"/>
          </a:xfrm>
          <a:prstGeom prst="rect">
            <a:avLst/>
          </a:prstGeom>
          <a:noFill/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482734" y="3142003"/>
            <a:ext cx="233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Move Rotations and output Ultrasonic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52096" y="1832590"/>
            <a:ext cx="19535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Now click on the second  parameter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427594" y="4018198"/>
            <a:ext cx="316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</a:t>
            </a:r>
          </a:p>
        </p:txBody>
      </p:sp>
      <p:sp>
        <p:nvSpPr>
          <p:cNvPr id="24" name="TextBox 23"/>
          <p:cNvSpPr txBox="1"/>
          <p:nvPr/>
        </p:nvSpPr>
        <p:spPr>
          <a:xfrm flipH="1">
            <a:off x="3412038" y="4382885"/>
            <a:ext cx="29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B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3412038" y="4712987"/>
            <a:ext cx="29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C</a:t>
            </a:r>
          </a:p>
        </p:txBody>
      </p:sp>
      <p:sp>
        <p:nvSpPr>
          <p:cNvPr id="26" name="TextBox 25"/>
          <p:cNvSpPr txBox="1"/>
          <p:nvPr/>
        </p:nvSpPr>
        <p:spPr>
          <a:xfrm flipH="1">
            <a:off x="3422920" y="5039558"/>
            <a:ext cx="29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D</a:t>
            </a:r>
          </a:p>
        </p:txBody>
      </p:sp>
      <p:sp>
        <p:nvSpPr>
          <p:cNvPr id="27" name="TextBox 26"/>
          <p:cNvSpPr txBox="1"/>
          <p:nvPr/>
        </p:nvSpPr>
        <p:spPr>
          <a:xfrm flipH="1">
            <a:off x="7211145" y="4047287"/>
            <a:ext cx="29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996317" y="1762855"/>
            <a:ext cx="320779" cy="834740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03727" y="4696693"/>
            <a:ext cx="1673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B. Select Input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3727" y="4335044"/>
            <a:ext cx="1818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A. Pick a Name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3727" y="5419991"/>
            <a:ext cx="2986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D. Choose a default value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727" y="5058342"/>
            <a:ext cx="280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C. Rotation is a Number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3727" y="5781640"/>
            <a:ext cx="2986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E. Choose button Style</a:t>
            </a:r>
          </a:p>
        </p:txBody>
      </p:sp>
    </p:spTree>
    <p:extLst>
      <p:ext uri="{BB962C8B-B14F-4D97-AF65-F5344CB8AC3E}">
        <p14:creationId xmlns:p14="http://schemas.microsoft.com/office/powerpoint/2010/main" val="1400535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138" y="1502331"/>
            <a:ext cx="5091082" cy="46162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6: Setup Parameter for Ultrasonic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9/05/2017)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13</a:t>
            </a:fld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978653" y="3396098"/>
            <a:ext cx="233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Move Rotations and output Ultrasonic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26098" y="4122790"/>
            <a:ext cx="316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</a:t>
            </a:r>
          </a:p>
        </p:txBody>
      </p:sp>
      <p:sp>
        <p:nvSpPr>
          <p:cNvPr id="19" name="TextBox 18"/>
          <p:cNvSpPr txBox="1"/>
          <p:nvPr/>
        </p:nvSpPr>
        <p:spPr>
          <a:xfrm flipH="1">
            <a:off x="2810542" y="4487477"/>
            <a:ext cx="29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B</a:t>
            </a:r>
          </a:p>
        </p:txBody>
      </p:sp>
      <p:sp>
        <p:nvSpPr>
          <p:cNvPr id="20" name="TextBox 19"/>
          <p:cNvSpPr txBox="1"/>
          <p:nvPr/>
        </p:nvSpPr>
        <p:spPr>
          <a:xfrm flipH="1">
            <a:off x="2810542" y="4817579"/>
            <a:ext cx="29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C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10509" y="1926370"/>
            <a:ext cx="320779" cy="834740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52096" y="1832590"/>
            <a:ext cx="19535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Now click on the third parameter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8400" y="4705759"/>
            <a:ext cx="209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B. Select Output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8400" y="4335044"/>
            <a:ext cx="1818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A. Pick a Name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8400" y="5076474"/>
            <a:ext cx="2801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C. Ultrasonic output is a Number</a:t>
            </a:r>
          </a:p>
        </p:txBody>
      </p:sp>
    </p:spTree>
    <p:extLst>
      <p:ext uri="{BB962C8B-B14F-4D97-AF65-F5344CB8AC3E}">
        <p14:creationId xmlns:p14="http://schemas.microsoft.com/office/powerpoint/2010/main" val="3015952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Setup Parameter Icons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9/05/2017)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417" y="2328186"/>
            <a:ext cx="4446947" cy="39033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7294" y="1430219"/>
            <a:ext cx="298325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step, we will change the icons for the parameters from “a” to an image of your choice.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pPr marL="342900" indent="-342900">
              <a:buAutoNum type="alphaUcPeriod"/>
            </a:pPr>
            <a:r>
              <a:rPr lang="en-US" dirty="0">
                <a:solidFill>
                  <a:srgbClr val="00B050"/>
                </a:solidFill>
              </a:rPr>
              <a:t>Click on a parameter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B. Click on the tab Parameter Icons if not already on this tab, and choose an icon</a:t>
            </a:r>
          </a:p>
          <a:p>
            <a:endParaRPr lang="en-US" dirty="0">
              <a:solidFill>
                <a:srgbClr val="00B0F0"/>
              </a:solidFill>
            </a:endParaRPr>
          </a:p>
          <a:p>
            <a:r>
              <a:rPr lang="en-US" dirty="0"/>
              <a:t>C. Repeat steps A and B for each parameter</a:t>
            </a:r>
          </a:p>
          <a:p>
            <a:endParaRPr lang="en-US" dirty="0">
              <a:solidFill>
                <a:srgbClr val="00B0F0"/>
              </a:solidFill>
            </a:endParaRPr>
          </a:p>
          <a:p>
            <a:r>
              <a:rPr lang="en-US" dirty="0">
                <a:solidFill>
                  <a:srgbClr val="00B0F0"/>
                </a:solidFill>
              </a:rPr>
              <a:t>D. Press Finish when you are done.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578068" y="2703881"/>
            <a:ext cx="303162" cy="639851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774417" y="4492464"/>
            <a:ext cx="4329060" cy="1510913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206670" y="5997723"/>
            <a:ext cx="414429" cy="230356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 flipH="1">
            <a:off x="4879455" y="2949865"/>
            <a:ext cx="381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</a:t>
            </a:r>
          </a:p>
        </p:txBody>
      </p:sp>
      <p:sp>
        <p:nvSpPr>
          <p:cNvPr id="20" name="TextBox 19"/>
          <p:cNvSpPr txBox="1"/>
          <p:nvPr/>
        </p:nvSpPr>
        <p:spPr>
          <a:xfrm flipH="1">
            <a:off x="6493957" y="4123131"/>
            <a:ext cx="29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97897" y="5974552"/>
            <a:ext cx="341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C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30575" t="7363" r="33914" b="73364"/>
          <a:stretch/>
        </p:blipFill>
        <p:spPr>
          <a:xfrm>
            <a:off x="3738533" y="1430219"/>
            <a:ext cx="1522052" cy="7353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l="30860" t="7798" r="32567" b="73633"/>
          <a:stretch/>
        </p:blipFill>
        <p:spPr>
          <a:xfrm>
            <a:off x="6114570" y="1450051"/>
            <a:ext cx="1527537" cy="68075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5486400" y="1585877"/>
            <a:ext cx="394830" cy="401934"/>
          </a:xfrm>
          <a:prstGeom prst="rightArrow">
            <a:avLst/>
          </a:prstGeom>
          <a:solidFill>
            <a:schemeClr val="tx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160661" y="1568662"/>
            <a:ext cx="678967" cy="2960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527703" y="1585877"/>
            <a:ext cx="678967" cy="2960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566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8: Add Data Wires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824" y="1429407"/>
            <a:ext cx="3678572" cy="4435366"/>
          </a:xfrm>
        </p:spPr>
        <p:txBody>
          <a:bodyPr>
            <a:normAutofit/>
          </a:bodyPr>
          <a:lstStyle/>
          <a:p>
            <a:pPr marL="457200" indent="-457200">
              <a:buAutoNum type="alphaUcPeriod"/>
            </a:pPr>
            <a:r>
              <a:rPr lang="en-US" sz="1800" b="0" dirty="0"/>
              <a:t>When you click Finish (on previous slide) you will see this. </a:t>
            </a:r>
          </a:p>
          <a:p>
            <a:pPr marL="457200" indent="-457200">
              <a:buAutoNum type="alphaUcPeriod"/>
            </a:pPr>
            <a:endParaRPr lang="en-US" b="0" dirty="0"/>
          </a:p>
          <a:p>
            <a:pPr marL="457200" indent="-457200">
              <a:buAutoNum type="alphaUcPeriod"/>
            </a:pPr>
            <a:endParaRPr lang="en-US" b="0" dirty="0"/>
          </a:p>
          <a:p>
            <a:pPr marL="457200" indent="-457200">
              <a:buAutoNum type="alphaUcPeriod"/>
            </a:pPr>
            <a:endParaRPr lang="en-US" b="0" dirty="0"/>
          </a:p>
          <a:p>
            <a:pPr marL="457200" indent="-457200">
              <a:buAutoNum type="alphaUcPeriod"/>
            </a:pPr>
            <a:endParaRPr lang="en-US" b="0" dirty="0"/>
          </a:p>
          <a:p>
            <a:pPr marL="457200" indent="-457200">
              <a:buAutoNum type="alphaUcPeriod"/>
            </a:pPr>
            <a:r>
              <a:rPr lang="en-US" b="0" dirty="0">
                <a:solidFill>
                  <a:srgbClr val="00B050"/>
                </a:solidFill>
              </a:rPr>
              <a:t>Wire up the My Block by dragging a data wire from each parameter to its corresponding slot on the move steering block and sensor block.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9/05/2017)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047" y="4455486"/>
            <a:ext cx="4456627" cy="16317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10987" y="1452549"/>
            <a:ext cx="4380504" cy="52322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These grey blocks are our inputs/outputs (parameters) that were set up automatically by the My Block Builder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33" y="2173732"/>
            <a:ext cx="7224406" cy="148636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66752" y="2396673"/>
            <a:ext cx="962770" cy="1160566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484476" y="2396673"/>
            <a:ext cx="600158" cy="1080834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Elbow Connector 14"/>
          <p:cNvCxnSpPr>
            <a:stCxn id="10" idx="0"/>
            <a:endCxn id="8" idx="2"/>
          </p:cNvCxnSpPr>
          <p:nvPr/>
        </p:nvCxnSpPr>
        <p:spPr>
          <a:xfrm rot="5400000" flipH="1" flipV="1">
            <a:off x="3664236" y="-140330"/>
            <a:ext cx="420904" cy="4653102"/>
          </a:xfrm>
          <a:prstGeom prst="bentConnector3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13" idx="0"/>
            <a:endCxn id="8" idx="2"/>
          </p:cNvCxnSpPr>
          <p:nvPr/>
        </p:nvCxnSpPr>
        <p:spPr>
          <a:xfrm rot="16200000" flipV="1">
            <a:off x="6782445" y="1394563"/>
            <a:ext cx="420904" cy="1583316"/>
          </a:xfrm>
          <a:prstGeom prst="bentConnector3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262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the My Block?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32413" y="1474696"/>
            <a:ext cx="4239143" cy="4784242"/>
          </a:xfrm>
        </p:spPr>
        <p:txBody>
          <a:bodyPr>
            <a:normAutofit/>
          </a:bodyPr>
          <a:lstStyle/>
          <a:p>
            <a:pPr marL="457200" indent="-457200">
              <a:buAutoNum type="alphaUcPeriod"/>
            </a:pPr>
            <a:r>
              <a:rPr lang="en-US" b="0" dirty="0">
                <a:solidFill>
                  <a:srgbClr val="00B050"/>
                </a:solidFill>
              </a:rPr>
              <a:t>Your My Block will appear in the turquoise tab.  You can now use this block in any program.</a:t>
            </a:r>
          </a:p>
          <a:p>
            <a:pPr marL="457200" indent="-457200">
              <a:buAutoNum type="alphaUcPeriod"/>
            </a:pPr>
            <a:endParaRPr lang="en-US" b="0" dirty="0"/>
          </a:p>
          <a:p>
            <a:pPr marL="457200" indent="-457200">
              <a:buAutoNum type="alphaUcPeriod"/>
            </a:pPr>
            <a:r>
              <a:rPr lang="en-US" b="0" dirty="0">
                <a:solidFill>
                  <a:srgbClr val="7030A0"/>
                </a:solidFill>
              </a:rPr>
              <a:t>Below, the same My Block is used twice. Once to move forward 2 rotations and then backwards 5 rotations.</a:t>
            </a:r>
          </a:p>
          <a:p>
            <a:pPr marL="457200" indent="-457200">
              <a:buAutoNum type="alphaUcPeriod"/>
            </a:pPr>
            <a:endParaRPr lang="en-US" b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9/05/2017)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023" y="1552051"/>
            <a:ext cx="3341710" cy="12250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466997" y="1640037"/>
            <a:ext cx="546409" cy="334538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788" r="26888" b="82602"/>
          <a:stretch/>
        </p:blipFill>
        <p:spPr>
          <a:xfrm>
            <a:off x="847918" y="4204010"/>
            <a:ext cx="7310676" cy="194222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40490" y="3167975"/>
            <a:ext cx="3118243" cy="92333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Note: The same My Block can be used with different input values.</a:t>
            </a:r>
          </a:p>
        </p:txBody>
      </p:sp>
    </p:spTree>
    <p:extLst>
      <p:ext uri="{BB962C8B-B14F-4D97-AF65-F5344CB8AC3E}">
        <p14:creationId xmlns:p14="http://schemas.microsoft.com/office/powerpoint/2010/main" val="1114325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Editing Your Newly Created My Block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56" y="1474696"/>
            <a:ext cx="4647044" cy="332171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9/05/2017)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17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32413" y="1474696"/>
            <a:ext cx="4239143" cy="47842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If you want to change anything in the My Block you just created, simply press on the “Edit” button on the top Left corner of the My Block*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7030A0"/>
                </a:solidFill>
              </a:rPr>
              <a:t>You can change the name, add or delete </a:t>
            </a:r>
            <a:r>
              <a:rPr lang="en-US" dirty="0" smtClean="0">
                <a:solidFill>
                  <a:srgbClr val="7030A0"/>
                </a:solidFill>
              </a:rPr>
              <a:t>parameters</a:t>
            </a:r>
            <a:r>
              <a:rPr lang="en-US" dirty="0" smtClean="0">
                <a:solidFill>
                  <a:srgbClr val="7030A0"/>
                </a:solidFill>
              </a:rPr>
              <a:t>, </a:t>
            </a:r>
            <a:r>
              <a:rPr lang="en-US" dirty="0" smtClean="0">
                <a:solidFill>
                  <a:srgbClr val="7030A0"/>
                </a:solidFill>
              </a:rPr>
              <a:t>etc.</a:t>
            </a:r>
          </a:p>
          <a:p>
            <a:pPr marL="457200" indent="-457200">
              <a:buFont typeface="Calibri" panose="020F0502020204030204" pitchFamily="34" charset="0"/>
              <a:buAutoNum type="alphaUcPeriod"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8465" y="5889606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* New for 2017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153142" y="1949824"/>
            <a:ext cx="489706" cy="3899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0498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tutorial was created by Sanjay Seshan and Arvind Seshan</a:t>
            </a:r>
          </a:p>
          <a:p>
            <a:r>
              <a:rPr lang="en-US" dirty="0"/>
              <a:t>More lessons are available at www.ev3lessons.com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9/05/2017)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57199" y="4630535"/>
            <a:ext cx="7913347" cy="92333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Creative Commons Attribution-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NonCommercial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ShareAlike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 4.0 International License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2050" name="Picture 2" descr="Creative Commons Licens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595" y="3609409"/>
            <a:ext cx="2161449" cy="7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291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how to make custom blocks in the EV3 Software (My Blocks)</a:t>
            </a:r>
          </a:p>
          <a:p>
            <a:r>
              <a:rPr lang="en-US" dirty="0"/>
              <a:t>Learn why a My Block is useful</a:t>
            </a:r>
          </a:p>
          <a:p>
            <a:r>
              <a:rPr lang="en-US" dirty="0"/>
              <a:t>Learn to construct a My Block with Inputs and Outputs (Parameters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i="1" dirty="0" smtClean="0">
                <a:solidFill>
                  <a:srgbClr val="FF0000"/>
                </a:solidFill>
              </a:rPr>
              <a:t>Note: The new features mentioned in this lesson are only available in the Home Edition of the EV3 Software as of September 2017.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9/05/2017)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157" y="4155140"/>
            <a:ext cx="2956243" cy="180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82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My Block?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874" y="1494062"/>
            <a:ext cx="4230861" cy="4632101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0" dirty="0"/>
              <a:t>A My Block is a combination of one or more blocks that you create that can be grouped into a single block  </a:t>
            </a:r>
          </a:p>
          <a:p>
            <a:pPr marL="342900" indent="-342900">
              <a:buFont typeface="Arial"/>
              <a:buChar char="•"/>
            </a:pPr>
            <a:r>
              <a:rPr lang="en-US" sz="2400" b="0" dirty="0"/>
              <a:t>My Blocks are basically your own custom blocks</a:t>
            </a:r>
          </a:p>
          <a:p>
            <a:pPr marL="342900" indent="-342900">
              <a:buFont typeface="Arial"/>
              <a:buChar char="•"/>
            </a:pPr>
            <a:r>
              <a:rPr lang="en-US" sz="2400" b="0" dirty="0"/>
              <a:t>Once a My Block is created, you can use it in multiple programs</a:t>
            </a:r>
          </a:p>
          <a:p>
            <a:pPr marL="342900" indent="-342900">
              <a:buFont typeface="Arial"/>
              <a:buChar char="•"/>
            </a:pPr>
            <a:r>
              <a:rPr lang="en-US" sz="2400" b="0" dirty="0"/>
              <a:t>Just like any other block in EV3, My Blocks can have both inputs and outputs (parameters)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9/05/2017)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my blocks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2" t="16085" r="38554" b="56905"/>
          <a:stretch/>
        </p:blipFill>
        <p:spPr>
          <a:xfrm>
            <a:off x="5052672" y="1414114"/>
            <a:ext cx="3340214" cy="15308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38613" y="2936772"/>
            <a:ext cx="37719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two blocks above are examples of My Blocks: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Move_Inches</a:t>
            </a:r>
            <a:r>
              <a:rPr lang="en-US" dirty="0"/>
              <a:t> tells the robot to move the number of inches we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Turn_Degrees</a:t>
            </a:r>
            <a:r>
              <a:rPr lang="en-US" dirty="0"/>
              <a:t> tells the robot to turn the amount we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My Blocks will be taught in separate lessons.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728825" y="1494063"/>
            <a:ext cx="14059" cy="3484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126480" y="1700784"/>
            <a:ext cx="493776" cy="121051"/>
          </a:xfrm>
          <a:prstGeom prst="rect">
            <a:avLst/>
          </a:prstGeom>
          <a:solidFill>
            <a:srgbClr val="395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/>
              <a:t>CM</a:t>
            </a:r>
          </a:p>
        </p:txBody>
      </p:sp>
    </p:spTree>
    <p:extLst>
      <p:ext uri="{BB962C8B-B14F-4D97-AF65-F5344CB8AC3E}">
        <p14:creationId xmlns:p14="http://schemas.microsoft.com/office/powerpoint/2010/main" val="3987240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do You Use a My </a:t>
            </a:r>
            <a:r>
              <a:rPr lang="en-US" dirty="0" smtClean="0"/>
              <a:t>Block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46" y="1481958"/>
            <a:ext cx="7336707" cy="4557361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Whenever the robot is going to repeat an action inside your program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When code is repeated in a different program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Organize and simplify your code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9/05/2017)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344" y="1787332"/>
            <a:ext cx="1213540" cy="128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220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You Bother?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341" y="1392135"/>
            <a:ext cx="8561878" cy="1110641"/>
          </a:xfrm>
        </p:spPr>
        <p:txBody>
          <a:bodyPr/>
          <a:lstStyle/>
          <a:p>
            <a:pPr marL="0" indent="0">
              <a:buNone/>
            </a:pPr>
            <a:r>
              <a:rPr lang="en-US" sz="2400" b="0" dirty="0">
                <a:solidFill>
                  <a:srgbClr val="0000FF"/>
                </a:solidFill>
              </a:rPr>
              <a:t>Because of My Blocks, your missions will look like this…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9/05/2017)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5</a:t>
            </a:fld>
            <a:endParaRPr 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35140" y="3264060"/>
            <a:ext cx="8561878" cy="1110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FF6600"/>
                </a:solidFill>
              </a:rPr>
              <a:t>Instead of this….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35140" y="5197772"/>
            <a:ext cx="8561878" cy="903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329B65"/>
                </a:solidFill>
              </a:rPr>
              <a:t>This makes your code easier to read and easier to modify!!! </a:t>
            </a:r>
          </a:p>
        </p:txBody>
      </p:sp>
      <p:pic>
        <p:nvPicPr>
          <p:cNvPr id="6" name="Picture 5" descr="my blocks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4" t="16085" r="11988" b="56905"/>
          <a:stretch/>
        </p:blipFill>
        <p:spPr>
          <a:xfrm>
            <a:off x="131230" y="2122842"/>
            <a:ext cx="8376611" cy="1141218"/>
          </a:xfrm>
          <a:prstGeom prst="rect">
            <a:avLst/>
          </a:prstGeom>
        </p:spPr>
      </p:pic>
      <p:pic>
        <p:nvPicPr>
          <p:cNvPr id="7" name="Picture 6" descr="move string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4" b="44866"/>
          <a:stretch/>
        </p:blipFill>
        <p:spPr>
          <a:xfrm>
            <a:off x="75310" y="3725827"/>
            <a:ext cx="8721708" cy="99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08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Makes a Useful My Block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Note: Making My Blocks with inputs and outputs can make them far more useful. However, you need to be careful not to make the My Block too complicated.</a:t>
            </a:r>
          </a:p>
          <a:p>
            <a:endParaRPr lang="en-US" dirty="0"/>
          </a:p>
          <a:p>
            <a:r>
              <a:rPr lang="en-US" dirty="0"/>
              <a:t>Question: Look at the list of three My Blocks below.  Which ones do you think are useful for to use?</a:t>
            </a:r>
          </a:p>
          <a:p>
            <a:pPr lvl="1"/>
            <a:r>
              <a:rPr lang="en-US" dirty="0"/>
              <a:t>Move5CM (Moves the robot five centimeters)</a:t>
            </a:r>
          </a:p>
          <a:p>
            <a:pPr lvl="1"/>
            <a:r>
              <a:rPr lang="en-US" dirty="0" err="1"/>
              <a:t>MoveCM</a:t>
            </a:r>
            <a:r>
              <a:rPr lang="en-US" dirty="0"/>
              <a:t> with a centimeter and power input</a:t>
            </a:r>
          </a:p>
          <a:p>
            <a:pPr lvl="1"/>
            <a:r>
              <a:rPr lang="en-US" dirty="0" err="1"/>
              <a:t>MoveCM</a:t>
            </a:r>
            <a:r>
              <a:rPr lang="en-US" dirty="0"/>
              <a:t> with centimeter, power, angle, coast/brake, etc. inputs</a:t>
            </a:r>
          </a:p>
          <a:p>
            <a:endParaRPr lang="en-US" dirty="0"/>
          </a:p>
          <a:p>
            <a:r>
              <a:rPr lang="en-US" dirty="0"/>
              <a:t>Answer: </a:t>
            </a:r>
          </a:p>
          <a:p>
            <a:pPr lvl="1"/>
            <a:r>
              <a:rPr lang="en-US" dirty="0"/>
              <a:t>Move5CM may be used often, but you will be forced to make other My Blocks for other distances. This will not be fixable later. </a:t>
            </a:r>
          </a:p>
          <a:p>
            <a:pPr lvl="1"/>
            <a:r>
              <a:rPr lang="en-US" dirty="0" err="1"/>
              <a:t>MoveCM</a:t>
            </a:r>
            <a:r>
              <a:rPr lang="en-US" dirty="0"/>
              <a:t> with centimeters and power as inputs is probably the best choice. </a:t>
            </a:r>
          </a:p>
          <a:p>
            <a:pPr lvl="1"/>
            <a:r>
              <a:rPr lang="en-US" dirty="0" err="1"/>
              <a:t>MoveCM</a:t>
            </a:r>
            <a:r>
              <a:rPr lang="en-US" dirty="0"/>
              <a:t> with centimeters, power, angle, coast/brake, etc. might be most customizable, but some of the inputs might never be used.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9/05/2017)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8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1: Highlight Blocks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9/05/2017)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7875" y="1439916"/>
            <a:ext cx="3119332" cy="45243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For this lesson, our goal is to move a </a:t>
            </a:r>
            <a:r>
              <a:rPr lang="en-US" dirty="0">
                <a:solidFill>
                  <a:srgbClr val="FF0000"/>
                </a:solidFill>
              </a:rPr>
              <a:t>desired amount of rotations</a:t>
            </a:r>
            <a:r>
              <a:rPr lang="en-US" dirty="0">
                <a:solidFill>
                  <a:schemeClr val="tx1"/>
                </a:solidFill>
              </a:rPr>
              <a:t> at a </a:t>
            </a:r>
            <a:r>
              <a:rPr lang="en-US" dirty="0">
                <a:solidFill>
                  <a:srgbClr val="FF0000"/>
                </a:solidFill>
              </a:rPr>
              <a:t>desired power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dirty="0">
                <a:solidFill>
                  <a:srgbClr val="FF0000"/>
                </a:solidFill>
              </a:rPr>
              <a:t>return the ultrasonic value</a:t>
            </a:r>
            <a:r>
              <a:rPr lang="en-US" dirty="0">
                <a:solidFill>
                  <a:schemeClr val="tx1"/>
                </a:solidFill>
              </a:rPr>
              <a:t> at the end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Step 1: Select the two blocks in the code that you want to turn into a My Block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685" y="4197826"/>
            <a:ext cx="5087989" cy="17834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503919" y="4351302"/>
            <a:ext cx="3997305" cy="1411829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981536" y="1639684"/>
            <a:ext cx="4354286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Question: What would be the input(s) and output(s) for our My Block?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Answer: The inputs are power and rotations. The Output is distance measured by the ultrasonic sensor.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168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Launch My Block builder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9/05/2017)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t>8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999471" y="1560497"/>
            <a:ext cx="3231016" cy="1912177"/>
            <a:chOff x="180892" y="1764946"/>
            <a:chExt cx="3348996" cy="2211436"/>
          </a:xfrm>
        </p:grpSpPr>
        <p:pic>
          <p:nvPicPr>
            <p:cNvPr id="6" name="Picture 5" descr="Screen Shot 2014-08-08 at 7.12.49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670" y="1764946"/>
              <a:ext cx="3332218" cy="2211436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80892" y="1895912"/>
              <a:ext cx="1295570" cy="2080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059714" y="1895912"/>
              <a:ext cx="470174" cy="17449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72248" y="3448624"/>
              <a:ext cx="1787466" cy="2005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40554" y="1788876"/>
            <a:ext cx="30263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A: Go to Tools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 My Block Builder - </a:t>
            </a:r>
            <a:r>
              <a:rPr lang="en-US" dirty="0">
                <a:solidFill>
                  <a:srgbClr val="00B050"/>
                </a:solidFill>
              </a:rPr>
              <a:t>If you encounter an error, view the next slide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B: Pick a My Block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</a:rPr>
              <a:t>C. Add a Description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D. Select an Icon for the whole My Block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32879" t="22087" r="18521" b="21365"/>
          <a:stretch/>
        </p:blipFill>
        <p:spPr>
          <a:xfrm>
            <a:off x="5266650" y="3409773"/>
            <a:ext cx="3115368" cy="2793534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491773" y="4840096"/>
            <a:ext cx="2644108" cy="100667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931350" y="4505136"/>
            <a:ext cx="12991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Move Rotations and output Ultrasonic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735822" y="1775759"/>
            <a:ext cx="316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</a:t>
            </a:r>
          </a:p>
        </p:txBody>
      </p:sp>
      <p:sp>
        <p:nvSpPr>
          <p:cNvPr id="28" name="TextBox 27"/>
          <p:cNvSpPr txBox="1"/>
          <p:nvPr/>
        </p:nvSpPr>
        <p:spPr>
          <a:xfrm flipH="1">
            <a:off x="5113675" y="4436449"/>
            <a:ext cx="29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B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227504" y="1482284"/>
            <a:ext cx="1549372" cy="586790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653669" y="4501036"/>
            <a:ext cx="942100" cy="182476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l="52276" t="29131" r="38679" b="60937"/>
          <a:stretch/>
        </p:blipFill>
        <p:spPr>
          <a:xfrm>
            <a:off x="3480994" y="4675011"/>
            <a:ext cx="1646467" cy="139316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 flipH="1">
            <a:off x="8153045" y="4466664"/>
            <a:ext cx="29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C</a:t>
            </a:r>
          </a:p>
        </p:txBody>
      </p:sp>
      <p:sp>
        <p:nvSpPr>
          <p:cNvPr id="21" name="TextBox 20"/>
          <p:cNvSpPr txBox="1"/>
          <p:nvPr/>
        </p:nvSpPr>
        <p:spPr>
          <a:xfrm flipH="1">
            <a:off x="5098910" y="5158769"/>
            <a:ext cx="29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D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967897" y="4501036"/>
            <a:ext cx="1185147" cy="26380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686001" y="4981505"/>
            <a:ext cx="662974" cy="57534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079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Error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ERROR 1: 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SOLUTION</a:t>
            </a:r>
            <a:r>
              <a:rPr lang="en-US" dirty="0"/>
              <a:t>: You need to highlight </a:t>
            </a:r>
            <a:r>
              <a:rPr lang="en-US" dirty="0" smtClean="0"/>
              <a:t>the </a:t>
            </a:r>
            <a:r>
              <a:rPr lang="en-US" dirty="0"/>
              <a:t>blocks </a:t>
            </a:r>
            <a:r>
              <a:rPr lang="en-US" dirty="0" smtClean="0"/>
              <a:t>before </a:t>
            </a:r>
            <a:r>
              <a:rPr lang="en-US" dirty="0"/>
              <a:t>going into My Block </a:t>
            </a:r>
            <a:r>
              <a:rPr lang="en-US" dirty="0" smtClean="0"/>
              <a:t>Builder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ERROR 2: 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SOLUTION</a:t>
            </a:r>
            <a:r>
              <a:rPr lang="en-US" dirty="0"/>
              <a:t>: Un-highlight the start block before going into My Block </a:t>
            </a:r>
            <a:r>
              <a:rPr lang="en-US" dirty="0" smtClean="0"/>
              <a:t>Builder</a:t>
            </a:r>
            <a:endParaRPr lang="en-US" dirty="0"/>
          </a:p>
          <a:p>
            <a:r>
              <a:rPr lang="en-US" b="0" dirty="0"/>
              <a:t>If you continue to have trouble at this step, just select a single block in your program and create a My Block from it. You can </a:t>
            </a:r>
            <a:r>
              <a:rPr lang="en-US" b="0" dirty="0" smtClean="0"/>
              <a:t>edit and </a:t>
            </a:r>
            <a:r>
              <a:rPr lang="en-US" b="0" dirty="0"/>
              <a:t>add more blocks to a My Block at any </a:t>
            </a:r>
            <a:r>
              <a:rPr lang="en-US" b="0" dirty="0" smtClean="0"/>
              <a:t>time. You can </a:t>
            </a:r>
            <a:r>
              <a:rPr lang="en-US" b="0" i="1" dirty="0" smtClean="0">
                <a:solidFill>
                  <a:srgbClr val="FF0000"/>
                </a:solidFill>
              </a:rPr>
              <a:t>even change </a:t>
            </a:r>
            <a:r>
              <a:rPr lang="en-US" b="0" i="1" dirty="0">
                <a:solidFill>
                  <a:srgbClr val="FF0000"/>
                </a:solidFill>
              </a:rPr>
              <a:t>the inputs and </a:t>
            </a:r>
            <a:r>
              <a:rPr lang="en-US" b="0" i="1" dirty="0" smtClean="0">
                <a:solidFill>
                  <a:srgbClr val="FF0000"/>
                </a:solidFill>
              </a:rPr>
              <a:t>outputs*</a:t>
            </a:r>
            <a:r>
              <a:rPr lang="en-US" b="0" dirty="0" smtClean="0"/>
              <a:t> </a:t>
            </a:r>
            <a:r>
              <a:rPr lang="en-US" b="0" dirty="0"/>
              <a:t>of a My Block after creation.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 smtClean="0"/>
              <a:t>© 2015 EV3Lessons.com (Last Edit 9/05/2017)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C7FC8-25FB-FC45-8177-2B991DA6778C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662" y="1496296"/>
            <a:ext cx="5824632" cy="11821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662" y="3227956"/>
            <a:ext cx="6813527" cy="10669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05600" y="598946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* New for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09824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intermediatev2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mediatev2" id="{63F5E447-E8B5-4335-8726-12777BA731C5}" vid="{7C754D33-5435-4000-AB94-F54A58B2A98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7920</TotalTime>
  <Words>1264</Words>
  <Application>Microsoft Macintosh PowerPoint</Application>
  <PresentationFormat>On-screen Show (4:3)</PresentationFormat>
  <Paragraphs>194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Calibri</vt:lpstr>
      <vt:lpstr>Calibri Light</vt:lpstr>
      <vt:lpstr>Helvetica Neue</vt:lpstr>
      <vt:lpstr>Wingdings</vt:lpstr>
      <vt:lpstr>Arial</vt:lpstr>
      <vt:lpstr>Retrospect</vt:lpstr>
      <vt:lpstr>intermediatev2</vt:lpstr>
      <vt:lpstr>INTERMEDIATE PROGRAMMING LESSON</vt:lpstr>
      <vt:lpstr>Lesson Objectives</vt:lpstr>
      <vt:lpstr>What is a My Block?</vt:lpstr>
      <vt:lpstr>When do You Use a My Block?</vt:lpstr>
      <vt:lpstr>Why Should You Bother?</vt:lpstr>
      <vt:lpstr>What Makes a Useful My Block</vt:lpstr>
      <vt:lpstr>Step 1: Highlight Blocks</vt:lpstr>
      <vt:lpstr>Step 2: Launch My Block builder</vt:lpstr>
      <vt:lpstr>Common Error Messages</vt:lpstr>
      <vt:lpstr>Step 3: Add Inputs/Outputs</vt:lpstr>
      <vt:lpstr>Step 4: Setup Parameter for Power</vt:lpstr>
      <vt:lpstr>Step 5: Setup Parameter for Rotation</vt:lpstr>
      <vt:lpstr>Step 6: Setup Parameter for Ultrasonic</vt:lpstr>
      <vt:lpstr>Step 7: Setup Parameter Icons</vt:lpstr>
      <vt:lpstr>Step 8: Add Data Wires</vt:lpstr>
      <vt:lpstr>Where is the My Block?</vt:lpstr>
      <vt:lpstr>Editing Your Newly Created My Block</vt:lpstr>
      <vt:lpstr>Credits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INTERMEDIATE PROGRAMMING Lesson</dc:title>
  <dc:creator>Sanjay Seshan</dc:creator>
  <cp:lastModifiedBy>Sanjay Seshan</cp:lastModifiedBy>
  <cp:revision>60</cp:revision>
  <dcterms:created xsi:type="dcterms:W3CDTF">2014-08-07T02:19:13Z</dcterms:created>
  <dcterms:modified xsi:type="dcterms:W3CDTF">2017-09-05T14:14:20Z</dcterms:modified>
</cp:coreProperties>
</file>